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7"/>
  </p:notesMasterIdLst>
  <p:sldIdLst>
    <p:sldId id="256" r:id="rId2"/>
    <p:sldId id="285" r:id="rId3"/>
    <p:sldId id="287" r:id="rId4"/>
    <p:sldId id="257" r:id="rId5"/>
    <p:sldId id="276" r:id="rId6"/>
    <p:sldId id="259" r:id="rId7"/>
    <p:sldId id="278" r:id="rId8"/>
    <p:sldId id="279" r:id="rId9"/>
    <p:sldId id="280" r:id="rId10"/>
    <p:sldId id="282" r:id="rId11"/>
    <p:sldId id="264" r:id="rId12"/>
    <p:sldId id="281" r:id="rId13"/>
    <p:sldId id="283" r:id="rId14"/>
    <p:sldId id="265" r:id="rId15"/>
    <p:sldId id="284" r:id="rId16"/>
    <p:sldId id="288" r:id="rId17"/>
    <p:sldId id="289" r:id="rId18"/>
    <p:sldId id="290" r:id="rId19"/>
    <p:sldId id="258" r:id="rId20"/>
    <p:sldId id="291" r:id="rId21"/>
    <p:sldId id="292" r:id="rId22"/>
    <p:sldId id="260" r:id="rId23"/>
    <p:sldId id="261" r:id="rId24"/>
    <p:sldId id="262" r:id="rId25"/>
    <p:sldId id="263" r:id="rId26"/>
    <p:sldId id="293" r:id="rId27"/>
    <p:sldId id="294" r:id="rId28"/>
    <p:sldId id="266" r:id="rId29"/>
    <p:sldId id="267" r:id="rId30"/>
    <p:sldId id="268" r:id="rId31"/>
    <p:sldId id="273" r:id="rId32"/>
    <p:sldId id="270" r:id="rId33"/>
    <p:sldId id="272" r:id="rId34"/>
    <p:sldId id="295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46BDA-2923-7E98-7A78-05FB376C76E4}" v="46" dt="2022-11-25T13:02:09.814"/>
    <p1510:client id="{3495861F-C1A1-82F0-441E-231D5B3E6947}" v="144" dt="2022-11-25T13:46:49.648"/>
    <p1510:client id="{379A5289-67C0-0BD2-9CA7-CDA814BAADC5}" v="265" dt="2022-11-25T13:09:41.425"/>
    <p1510:client id="{52CED431-BEE8-5814-37C2-DF119D6E9E8B}" v="30" dt="2022-11-25T12:47:01.997"/>
    <p1510:client id="{65B90E86-4CE1-9333-E18E-C5238AF0A482}" v="24" dt="2022-11-25T12:44:09.410"/>
    <p1510:client id="{8024EE5E-F5F2-2D4E-8B94-8AA3995AB7F1}" v="64" dt="2022-11-25T15:29:28.897"/>
    <p1510:client id="{B8934959-3532-606B-B582-D3D5DD0F05B3}" v="3" dt="2022-11-25T13:09:47.498"/>
    <p1510:client id="{BE61D201-DC26-DCE0-07D0-60756158E217}" v="28" dt="2022-11-25T02:44:12.637"/>
    <p1510:client id="{CBF80360-9F0A-6FA6-738A-1C9D826668C1}" v="89" dt="2022-11-25T13:26:36.584"/>
    <p1510:client id="{D9606AB0-FB04-7454-6484-C1B14143F40D}" v="2" dt="2022-11-25T14:43:28.728"/>
    <p1510:client id="{D9F03AE1-5F14-EBF2-DBD5-0555AD85CA35}" v="4" dt="2022-11-25T08:01:35.681"/>
    <p1510:client id="{F7AD6015-592A-AEEB-1CF9-4DE5D27E7F1D}" v="214" dt="2022-11-25T11:37:54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>
      <p:cViewPr varScale="1">
        <p:scale>
          <a:sx n="42" d="100"/>
          <a:sy n="42" d="100"/>
        </p:scale>
        <p:origin x="6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645EF-2D3E-4E2B-A721-E86694C8E9F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B050BA-525F-4F25-9411-11515952E710}">
      <dgm:prSet/>
      <dgm:spPr/>
      <dgm:t>
        <a:bodyPr/>
        <a:lstStyle/>
        <a:p>
          <a:r>
            <a:rPr lang="en-US"/>
            <a:t>Login as patron</a:t>
          </a:r>
        </a:p>
      </dgm:t>
    </dgm:pt>
    <dgm:pt modelId="{E9254723-4776-4114-81CF-7F01F3C61861}" type="parTrans" cxnId="{204880F4-10FF-4812-94F7-F5E951CA171C}">
      <dgm:prSet/>
      <dgm:spPr/>
      <dgm:t>
        <a:bodyPr/>
        <a:lstStyle/>
        <a:p>
          <a:endParaRPr lang="en-US"/>
        </a:p>
      </dgm:t>
    </dgm:pt>
    <dgm:pt modelId="{9AA5AA65-9FAF-4472-872B-AC21BC0B7BD1}" type="sibTrans" cxnId="{204880F4-10FF-4812-94F7-F5E951CA171C}">
      <dgm:prSet/>
      <dgm:spPr/>
      <dgm:t>
        <a:bodyPr/>
        <a:lstStyle/>
        <a:p>
          <a:endParaRPr lang="en-US"/>
        </a:p>
      </dgm:t>
    </dgm:pt>
    <dgm:pt modelId="{9E332673-B662-4824-A1CF-35BC4019F8D8}">
      <dgm:prSet/>
      <dgm:spPr/>
      <dgm:t>
        <a:bodyPr/>
        <a:lstStyle/>
        <a:p>
          <a:r>
            <a:rPr lang="en-US"/>
            <a:t>Sign up as patron</a:t>
          </a:r>
        </a:p>
      </dgm:t>
    </dgm:pt>
    <dgm:pt modelId="{A3C640B1-3600-4537-AD9F-5F13FDA0839A}" type="parTrans" cxnId="{18340B9E-15E4-4DCD-8F8B-EE7FB873CD90}">
      <dgm:prSet/>
      <dgm:spPr/>
      <dgm:t>
        <a:bodyPr/>
        <a:lstStyle/>
        <a:p>
          <a:endParaRPr lang="en-US"/>
        </a:p>
      </dgm:t>
    </dgm:pt>
    <dgm:pt modelId="{EA2A5F58-0E4E-4C20-BDF3-5574573B97A0}" type="sibTrans" cxnId="{18340B9E-15E4-4DCD-8F8B-EE7FB873CD90}">
      <dgm:prSet/>
      <dgm:spPr/>
      <dgm:t>
        <a:bodyPr/>
        <a:lstStyle/>
        <a:p>
          <a:endParaRPr lang="en-US"/>
        </a:p>
      </dgm:t>
    </dgm:pt>
    <dgm:pt modelId="{77A2BF8A-59D9-4A0C-93FA-FB7945921668}">
      <dgm:prSet/>
      <dgm:spPr/>
      <dgm:t>
        <a:bodyPr/>
        <a:lstStyle/>
        <a:p>
          <a:r>
            <a:rPr lang="en-US"/>
            <a:t>Login as staff</a:t>
          </a:r>
        </a:p>
      </dgm:t>
    </dgm:pt>
    <dgm:pt modelId="{81455C59-2A5C-4C3E-8DE4-BD918D18C39E}" type="parTrans" cxnId="{DBBE635D-8ED0-4E84-9CDC-D166D9424544}">
      <dgm:prSet/>
      <dgm:spPr/>
      <dgm:t>
        <a:bodyPr/>
        <a:lstStyle/>
        <a:p>
          <a:endParaRPr lang="en-US"/>
        </a:p>
      </dgm:t>
    </dgm:pt>
    <dgm:pt modelId="{9DCADBC3-9507-4B01-A88D-8707075E205C}" type="sibTrans" cxnId="{DBBE635D-8ED0-4E84-9CDC-D166D9424544}">
      <dgm:prSet/>
      <dgm:spPr/>
      <dgm:t>
        <a:bodyPr/>
        <a:lstStyle/>
        <a:p>
          <a:endParaRPr lang="en-US"/>
        </a:p>
      </dgm:t>
    </dgm:pt>
    <dgm:pt modelId="{BB446548-A7A2-4D71-AFB6-0B4DCC21EE38}" type="pres">
      <dgm:prSet presAssocID="{D0F645EF-2D3E-4E2B-A721-E86694C8E9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226007-6E44-4903-8AD9-0758A3397E3F}" type="pres">
      <dgm:prSet presAssocID="{45B050BA-525F-4F25-9411-11515952E710}" presName="hierRoot1" presStyleCnt="0"/>
      <dgm:spPr/>
    </dgm:pt>
    <dgm:pt modelId="{461407D0-BB61-409C-B032-06E0E247F24C}" type="pres">
      <dgm:prSet presAssocID="{45B050BA-525F-4F25-9411-11515952E710}" presName="composite" presStyleCnt="0"/>
      <dgm:spPr/>
    </dgm:pt>
    <dgm:pt modelId="{A41C9E1F-E47F-4DC1-BBDE-07398190DAF4}" type="pres">
      <dgm:prSet presAssocID="{45B050BA-525F-4F25-9411-11515952E710}" presName="background" presStyleLbl="node0" presStyleIdx="0" presStyleCnt="3"/>
      <dgm:spPr/>
    </dgm:pt>
    <dgm:pt modelId="{615B059E-3517-4932-B681-8C9F0DB85A4E}" type="pres">
      <dgm:prSet presAssocID="{45B050BA-525F-4F25-9411-11515952E710}" presName="text" presStyleLbl="fgAcc0" presStyleIdx="0" presStyleCnt="3">
        <dgm:presLayoutVars>
          <dgm:chPref val="3"/>
        </dgm:presLayoutVars>
      </dgm:prSet>
      <dgm:spPr/>
    </dgm:pt>
    <dgm:pt modelId="{9FC7F07B-8A4E-43C2-912D-1D85F7362FE9}" type="pres">
      <dgm:prSet presAssocID="{45B050BA-525F-4F25-9411-11515952E710}" presName="hierChild2" presStyleCnt="0"/>
      <dgm:spPr/>
    </dgm:pt>
    <dgm:pt modelId="{E61E3476-682B-4B03-A09A-42E7272FA776}" type="pres">
      <dgm:prSet presAssocID="{9E332673-B662-4824-A1CF-35BC4019F8D8}" presName="hierRoot1" presStyleCnt="0"/>
      <dgm:spPr/>
    </dgm:pt>
    <dgm:pt modelId="{11F4380F-3845-4E20-8EE9-947599EB2EBF}" type="pres">
      <dgm:prSet presAssocID="{9E332673-B662-4824-A1CF-35BC4019F8D8}" presName="composite" presStyleCnt="0"/>
      <dgm:spPr/>
    </dgm:pt>
    <dgm:pt modelId="{2AF6FA26-7CB5-44BB-8F08-6C19ACBF39B4}" type="pres">
      <dgm:prSet presAssocID="{9E332673-B662-4824-A1CF-35BC4019F8D8}" presName="background" presStyleLbl="node0" presStyleIdx="1" presStyleCnt="3"/>
      <dgm:spPr/>
    </dgm:pt>
    <dgm:pt modelId="{7B984B03-28ED-4063-A96A-164BBEA630DC}" type="pres">
      <dgm:prSet presAssocID="{9E332673-B662-4824-A1CF-35BC4019F8D8}" presName="text" presStyleLbl="fgAcc0" presStyleIdx="1" presStyleCnt="3">
        <dgm:presLayoutVars>
          <dgm:chPref val="3"/>
        </dgm:presLayoutVars>
      </dgm:prSet>
      <dgm:spPr/>
    </dgm:pt>
    <dgm:pt modelId="{199F443F-8FF0-44B0-A76B-BD71401D262D}" type="pres">
      <dgm:prSet presAssocID="{9E332673-B662-4824-A1CF-35BC4019F8D8}" presName="hierChild2" presStyleCnt="0"/>
      <dgm:spPr/>
    </dgm:pt>
    <dgm:pt modelId="{8B1B79FB-05F8-4B74-8A9E-6D4666D13FA8}" type="pres">
      <dgm:prSet presAssocID="{77A2BF8A-59D9-4A0C-93FA-FB7945921668}" presName="hierRoot1" presStyleCnt="0"/>
      <dgm:spPr/>
    </dgm:pt>
    <dgm:pt modelId="{66B351B7-C8E6-4F6E-8174-0C88062352F8}" type="pres">
      <dgm:prSet presAssocID="{77A2BF8A-59D9-4A0C-93FA-FB7945921668}" presName="composite" presStyleCnt="0"/>
      <dgm:spPr/>
    </dgm:pt>
    <dgm:pt modelId="{44D06A9E-9B8A-406A-8971-F70B4BBDA8B3}" type="pres">
      <dgm:prSet presAssocID="{77A2BF8A-59D9-4A0C-93FA-FB7945921668}" presName="background" presStyleLbl="node0" presStyleIdx="2" presStyleCnt="3"/>
      <dgm:spPr/>
    </dgm:pt>
    <dgm:pt modelId="{3EB4624E-32A9-4D74-A8E8-6B79932F0D71}" type="pres">
      <dgm:prSet presAssocID="{77A2BF8A-59D9-4A0C-93FA-FB7945921668}" presName="text" presStyleLbl="fgAcc0" presStyleIdx="2" presStyleCnt="3">
        <dgm:presLayoutVars>
          <dgm:chPref val="3"/>
        </dgm:presLayoutVars>
      </dgm:prSet>
      <dgm:spPr/>
    </dgm:pt>
    <dgm:pt modelId="{2E990E25-02E4-47A7-813D-9A79AB158E36}" type="pres">
      <dgm:prSet presAssocID="{77A2BF8A-59D9-4A0C-93FA-FB7945921668}" presName="hierChild2" presStyleCnt="0"/>
      <dgm:spPr/>
    </dgm:pt>
  </dgm:ptLst>
  <dgm:cxnLst>
    <dgm:cxn modelId="{57F28B3E-64CE-444C-889F-6946107517CF}" type="presOf" srcId="{D0F645EF-2D3E-4E2B-A721-E86694C8E9FF}" destId="{BB446548-A7A2-4D71-AFB6-0B4DCC21EE38}" srcOrd="0" destOrd="0" presId="urn:microsoft.com/office/officeart/2005/8/layout/hierarchy1"/>
    <dgm:cxn modelId="{DBBE635D-8ED0-4E84-9CDC-D166D9424544}" srcId="{D0F645EF-2D3E-4E2B-A721-E86694C8E9FF}" destId="{77A2BF8A-59D9-4A0C-93FA-FB7945921668}" srcOrd="2" destOrd="0" parTransId="{81455C59-2A5C-4C3E-8DE4-BD918D18C39E}" sibTransId="{9DCADBC3-9507-4B01-A88D-8707075E205C}"/>
    <dgm:cxn modelId="{E0625184-CC50-42C0-A2FC-4D15B0964205}" type="presOf" srcId="{77A2BF8A-59D9-4A0C-93FA-FB7945921668}" destId="{3EB4624E-32A9-4D74-A8E8-6B79932F0D71}" srcOrd="0" destOrd="0" presId="urn:microsoft.com/office/officeart/2005/8/layout/hierarchy1"/>
    <dgm:cxn modelId="{7877CE8C-207C-45B8-83B8-C58E2A6B2872}" type="presOf" srcId="{45B050BA-525F-4F25-9411-11515952E710}" destId="{615B059E-3517-4932-B681-8C9F0DB85A4E}" srcOrd="0" destOrd="0" presId="urn:microsoft.com/office/officeart/2005/8/layout/hierarchy1"/>
    <dgm:cxn modelId="{DCF9989C-3AB6-4E55-93D0-8E16855B145D}" type="presOf" srcId="{9E332673-B662-4824-A1CF-35BC4019F8D8}" destId="{7B984B03-28ED-4063-A96A-164BBEA630DC}" srcOrd="0" destOrd="0" presId="urn:microsoft.com/office/officeart/2005/8/layout/hierarchy1"/>
    <dgm:cxn modelId="{18340B9E-15E4-4DCD-8F8B-EE7FB873CD90}" srcId="{D0F645EF-2D3E-4E2B-A721-E86694C8E9FF}" destId="{9E332673-B662-4824-A1CF-35BC4019F8D8}" srcOrd="1" destOrd="0" parTransId="{A3C640B1-3600-4537-AD9F-5F13FDA0839A}" sibTransId="{EA2A5F58-0E4E-4C20-BDF3-5574573B97A0}"/>
    <dgm:cxn modelId="{204880F4-10FF-4812-94F7-F5E951CA171C}" srcId="{D0F645EF-2D3E-4E2B-A721-E86694C8E9FF}" destId="{45B050BA-525F-4F25-9411-11515952E710}" srcOrd="0" destOrd="0" parTransId="{E9254723-4776-4114-81CF-7F01F3C61861}" sibTransId="{9AA5AA65-9FAF-4472-872B-AC21BC0B7BD1}"/>
    <dgm:cxn modelId="{D3CA4722-DF43-483B-B743-979218CE17DB}" type="presParOf" srcId="{BB446548-A7A2-4D71-AFB6-0B4DCC21EE38}" destId="{10226007-6E44-4903-8AD9-0758A3397E3F}" srcOrd="0" destOrd="0" presId="urn:microsoft.com/office/officeart/2005/8/layout/hierarchy1"/>
    <dgm:cxn modelId="{240FBFD5-4200-4EF0-B799-D982AE316C91}" type="presParOf" srcId="{10226007-6E44-4903-8AD9-0758A3397E3F}" destId="{461407D0-BB61-409C-B032-06E0E247F24C}" srcOrd="0" destOrd="0" presId="urn:microsoft.com/office/officeart/2005/8/layout/hierarchy1"/>
    <dgm:cxn modelId="{F6750144-438D-4AF0-AC1D-3FC1B2BB0E9E}" type="presParOf" srcId="{461407D0-BB61-409C-B032-06E0E247F24C}" destId="{A41C9E1F-E47F-4DC1-BBDE-07398190DAF4}" srcOrd="0" destOrd="0" presId="urn:microsoft.com/office/officeart/2005/8/layout/hierarchy1"/>
    <dgm:cxn modelId="{6A74CD67-8410-4895-9338-7EEA8EB9DD10}" type="presParOf" srcId="{461407D0-BB61-409C-B032-06E0E247F24C}" destId="{615B059E-3517-4932-B681-8C9F0DB85A4E}" srcOrd="1" destOrd="0" presId="urn:microsoft.com/office/officeart/2005/8/layout/hierarchy1"/>
    <dgm:cxn modelId="{219F4109-8D23-4E45-ACBF-495D4D44F7A9}" type="presParOf" srcId="{10226007-6E44-4903-8AD9-0758A3397E3F}" destId="{9FC7F07B-8A4E-43C2-912D-1D85F7362FE9}" srcOrd="1" destOrd="0" presId="urn:microsoft.com/office/officeart/2005/8/layout/hierarchy1"/>
    <dgm:cxn modelId="{E951B9F6-96D1-4CFB-9EF8-134DFD8B7E6E}" type="presParOf" srcId="{BB446548-A7A2-4D71-AFB6-0B4DCC21EE38}" destId="{E61E3476-682B-4B03-A09A-42E7272FA776}" srcOrd="1" destOrd="0" presId="urn:microsoft.com/office/officeart/2005/8/layout/hierarchy1"/>
    <dgm:cxn modelId="{A57BFF85-3149-4190-9E10-798E35183C3F}" type="presParOf" srcId="{E61E3476-682B-4B03-A09A-42E7272FA776}" destId="{11F4380F-3845-4E20-8EE9-947599EB2EBF}" srcOrd="0" destOrd="0" presId="urn:microsoft.com/office/officeart/2005/8/layout/hierarchy1"/>
    <dgm:cxn modelId="{E3691DDE-7119-42B8-85CE-EFD063F2816C}" type="presParOf" srcId="{11F4380F-3845-4E20-8EE9-947599EB2EBF}" destId="{2AF6FA26-7CB5-44BB-8F08-6C19ACBF39B4}" srcOrd="0" destOrd="0" presId="urn:microsoft.com/office/officeart/2005/8/layout/hierarchy1"/>
    <dgm:cxn modelId="{825C9C1D-01E6-4A3C-A148-874234B93374}" type="presParOf" srcId="{11F4380F-3845-4E20-8EE9-947599EB2EBF}" destId="{7B984B03-28ED-4063-A96A-164BBEA630DC}" srcOrd="1" destOrd="0" presId="urn:microsoft.com/office/officeart/2005/8/layout/hierarchy1"/>
    <dgm:cxn modelId="{8B691479-2D09-4C42-A110-DA27030FAC80}" type="presParOf" srcId="{E61E3476-682B-4B03-A09A-42E7272FA776}" destId="{199F443F-8FF0-44B0-A76B-BD71401D262D}" srcOrd="1" destOrd="0" presId="urn:microsoft.com/office/officeart/2005/8/layout/hierarchy1"/>
    <dgm:cxn modelId="{E09CFB53-8BA4-41D8-9B6A-EA18EBE74E9C}" type="presParOf" srcId="{BB446548-A7A2-4D71-AFB6-0B4DCC21EE38}" destId="{8B1B79FB-05F8-4B74-8A9E-6D4666D13FA8}" srcOrd="2" destOrd="0" presId="urn:microsoft.com/office/officeart/2005/8/layout/hierarchy1"/>
    <dgm:cxn modelId="{2ACB7761-D568-4BCE-9B80-33840D5F20A9}" type="presParOf" srcId="{8B1B79FB-05F8-4B74-8A9E-6D4666D13FA8}" destId="{66B351B7-C8E6-4F6E-8174-0C88062352F8}" srcOrd="0" destOrd="0" presId="urn:microsoft.com/office/officeart/2005/8/layout/hierarchy1"/>
    <dgm:cxn modelId="{84447EB1-0149-4979-93B4-46600B08199D}" type="presParOf" srcId="{66B351B7-C8E6-4F6E-8174-0C88062352F8}" destId="{44D06A9E-9B8A-406A-8971-F70B4BBDA8B3}" srcOrd="0" destOrd="0" presId="urn:microsoft.com/office/officeart/2005/8/layout/hierarchy1"/>
    <dgm:cxn modelId="{33646BF6-36B7-4AD6-AB6F-D4F27137F847}" type="presParOf" srcId="{66B351B7-C8E6-4F6E-8174-0C88062352F8}" destId="{3EB4624E-32A9-4D74-A8E8-6B79932F0D71}" srcOrd="1" destOrd="0" presId="urn:microsoft.com/office/officeart/2005/8/layout/hierarchy1"/>
    <dgm:cxn modelId="{DA1B83B4-67B6-4DF7-AA57-9FFDF2A67A49}" type="presParOf" srcId="{8B1B79FB-05F8-4B74-8A9E-6D4666D13FA8}" destId="{2E990E25-02E4-47A7-813D-9A79AB158E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C9E1F-E47F-4DC1-BBDE-07398190DAF4}">
      <dsp:nvSpPr>
        <dsp:cNvPr id="0" name=""/>
        <dsp:cNvSpPr/>
      </dsp:nvSpPr>
      <dsp:spPr>
        <a:xfrm>
          <a:off x="0" y="1030878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B059E-3517-4932-B681-8C9F0DB85A4E}">
      <dsp:nvSpPr>
        <dsp:cNvPr id="0" name=""/>
        <dsp:cNvSpPr/>
      </dsp:nvSpPr>
      <dsp:spPr>
        <a:xfrm>
          <a:off x="328612" y="1343060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Login as patron</a:t>
          </a:r>
        </a:p>
      </dsp:txBody>
      <dsp:txXfrm>
        <a:off x="383617" y="1398065"/>
        <a:ext cx="2847502" cy="1768010"/>
      </dsp:txXfrm>
    </dsp:sp>
    <dsp:sp modelId="{2AF6FA26-7CB5-44BB-8F08-6C19ACBF39B4}">
      <dsp:nvSpPr>
        <dsp:cNvPr id="0" name=""/>
        <dsp:cNvSpPr/>
      </dsp:nvSpPr>
      <dsp:spPr>
        <a:xfrm>
          <a:off x="3614737" y="1030878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84B03-28ED-4063-A96A-164BBEA630DC}">
      <dsp:nvSpPr>
        <dsp:cNvPr id="0" name=""/>
        <dsp:cNvSpPr/>
      </dsp:nvSpPr>
      <dsp:spPr>
        <a:xfrm>
          <a:off x="3943350" y="1343060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Sign up as patron</a:t>
          </a:r>
        </a:p>
      </dsp:txBody>
      <dsp:txXfrm>
        <a:off x="3998355" y="1398065"/>
        <a:ext cx="2847502" cy="1768010"/>
      </dsp:txXfrm>
    </dsp:sp>
    <dsp:sp modelId="{44D06A9E-9B8A-406A-8971-F70B4BBDA8B3}">
      <dsp:nvSpPr>
        <dsp:cNvPr id="0" name=""/>
        <dsp:cNvSpPr/>
      </dsp:nvSpPr>
      <dsp:spPr>
        <a:xfrm>
          <a:off x="7229475" y="1030878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4624E-32A9-4D74-A8E8-6B79932F0D71}">
      <dsp:nvSpPr>
        <dsp:cNvPr id="0" name=""/>
        <dsp:cNvSpPr/>
      </dsp:nvSpPr>
      <dsp:spPr>
        <a:xfrm>
          <a:off x="7558087" y="1343060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Login as staff</a:t>
          </a:r>
        </a:p>
      </dsp:txBody>
      <dsp:txXfrm>
        <a:off x="7613092" y="1398065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FE5DE-B2CA-4B37-BE2B-E1D07B4C73E1}" type="datetimeFigureOut">
              <a:t>2022/11/25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B57C6-AEAA-4728-ACDB-735AB62E52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1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here are several kind of classes in the library management system.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most important three kinds of class is application class, data object class and table class.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table class refer to every table in the oracle database, providing the interface to handle queries. All the </a:t>
            </a:r>
            <a:r>
              <a:rPr lang="en-US" altLang="zh-CN" sz="12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jsbc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details and SQL query is encapsuled in the methods of this kind of classes.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data object class is the representation of every tables’ tuples in java.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application class implement the process of functions.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8353-0C40-F64A-8B33-F6D5EBF30CA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53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8353-0C40-F64A-8B33-F6D5EBF30CA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00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Because of the encapsules of above two classes, the code in the application classes do not have any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jdbc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expression, only focusing on the logic of functions.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Here is a screenshot of a piece of borrow function. You can see that the logic is quite clear. Although this function perform several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operations, this piece of code do not contains any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expression or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jdbc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details.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8353-0C40-F64A-8B33-F6D5EBF30CA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06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7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6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7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5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6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A5B9DB-0BF9-4260-A97B-936524F9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C27E-CB54-3726-198E-5F891DAA9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032" r="-2" b="20717"/>
          <a:stretch/>
        </p:blipFill>
        <p:spPr>
          <a:xfrm>
            <a:off x="6348" y="10"/>
            <a:ext cx="121919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9824785-89B4-4433-955A-F2C847B1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859" y="614291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rgbClr val="D13E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300" y="2246112"/>
            <a:ext cx="8382000" cy="15680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>
                <a:cs typeface="Calibri Light"/>
              </a:rPr>
              <a:t>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6975" y="3672627"/>
            <a:ext cx="5734051" cy="93459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ctr"/>
            <a:r>
              <a:rPr lang="en-US" sz="8000"/>
              <a:t>Group 8</a:t>
            </a:r>
            <a:endParaRPr lang="en-US"/>
          </a:p>
          <a:p>
            <a:pPr algn="ctr"/>
            <a:endParaRPr lang="en-US" sz="8000"/>
          </a:p>
          <a:p>
            <a:pPr algn="ctr"/>
            <a:r>
              <a:rPr lang="en-US" sz="8000" err="1"/>
              <a:t>Yunchen</a:t>
            </a:r>
            <a:r>
              <a:rPr lang="en-US" sz="8000">
                <a:ea typeface="+mn-lt"/>
                <a:cs typeface="+mn-lt"/>
              </a:rPr>
              <a:t> Yuan 21100038d </a:t>
            </a:r>
            <a:endParaRPr lang="en-US" sz="8000"/>
          </a:p>
          <a:p>
            <a:pPr algn="ctr"/>
            <a:r>
              <a:rPr lang="en-US" sz="8000" err="1">
                <a:ea typeface="+mn-lt"/>
                <a:cs typeface="+mn-lt"/>
              </a:rPr>
              <a:t>Yuzhou</a:t>
            </a:r>
            <a:r>
              <a:rPr lang="en-US" sz="8000">
                <a:ea typeface="+mn-lt"/>
                <a:cs typeface="+mn-lt"/>
              </a:rPr>
              <a:t> Liu       21100602d </a:t>
            </a:r>
            <a:endParaRPr lang="en-US" sz="8000"/>
          </a:p>
          <a:p>
            <a:pPr algn="ctr"/>
            <a:r>
              <a:rPr lang="en-US" sz="8000">
                <a:ea typeface="+mn-lt"/>
                <a:cs typeface="+mn-lt"/>
              </a:rPr>
              <a:t>Tong Li              21101988d </a:t>
            </a:r>
            <a:endParaRPr lang="en-US" sz="8000"/>
          </a:p>
          <a:p>
            <a:pPr algn="ctr"/>
            <a:r>
              <a:rPr lang="en-US" sz="8000" err="1">
                <a:ea typeface="+mn-lt"/>
                <a:cs typeface="+mn-lt"/>
              </a:rPr>
              <a:t>Kaijing</a:t>
            </a:r>
            <a:r>
              <a:rPr lang="en-US" sz="8000">
                <a:ea typeface="+mn-lt"/>
                <a:cs typeface="+mn-lt"/>
              </a:rPr>
              <a:t> Yu         21098256d </a:t>
            </a:r>
            <a:endParaRPr lang="en-US" sz="8000"/>
          </a:p>
          <a:p>
            <a:pPr algn="ctr"/>
            <a:r>
              <a:rPr lang="en-US" sz="8000" err="1">
                <a:ea typeface="+mn-lt"/>
                <a:cs typeface="+mn-lt"/>
              </a:rPr>
              <a:t>Zhoudao</a:t>
            </a:r>
            <a:r>
              <a:rPr lang="en-US" sz="8000">
                <a:ea typeface="+mn-lt"/>
                <a:cs typeface="+mn-lt"/>
              </a:rPr>
              <a:t> Lu     21099695d</a:t>
            </a:r>
            <a:r>
              <a:rPr lang="en-US" sz="320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B2E64D6-3AEB-4AFF-9475-E210F85E0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CEF1-4101-F9BE-9C77-AD7BFE27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46DF766-F5C4-4160-4833-07701B14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6" y="2868851"/>
            <a:ext cx="11556625" cy="273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887B-7690-6E59-282D-EECA84C3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Comprehensive search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40E85F-26BB-55B1-5784-5C4917D9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73" y="1861949"/>
            <a:ext cx="9624355" cy="49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C496-8250-E08A-D845-7D90AB6D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Borrow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EA8EDF2-8D29-3114-EE5E-4D3F5561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0" y="2206560"/>
            <a:ext cx="11735918" cy="39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6171-41F4-720B-C665-E429B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2748D4A-8A02-D603-9D2B-3AC2ED58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0" y="2102566"/>
            <a:ext cx="11427757" cy="4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98E0A-5DBE-259A-AA0F-C235046EF1BB}"/>
              </a:ext>
            </a:extLst>
          </p:cNvPr>
          <p:cNvSpPr txBox="1"/>
          <p:nvPr/>
        </p:nvSpPr>
        <p:spPr>
          <a:xfrm>
            <a:off x="16970050" y="373224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21C1EBC9-E8DB-A9A7-EA86-89F228C2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74" y="2394925"/>
            <a:ext cx="11893923" cy="37579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30F4B-4AC7-85D9-91E9-E32BA9DC93EB}"/>
              </a:ext>
            </a:extLst>
          </p:cNvPr>
          <p:cNvSpPr txBox="1"/>
          <p:nvPr/>
        </p:nvSpPr>
        <p:spPr>
          <a:xfrm>
            <a:off x="919655" y="361293"/>
            <a:ext cx="8835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654C43-CE93-1C72-2EA1-665AD4E4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RESERVE</a:t>
            </a:r>
          </a:p>
        </p:txBody>
      </p:sp>
    </p:spTree>
    <p:extLst>
      <p:ext uri="{BB962C8B-B14F-4D97-AF65-F5344CB8AC3E}">
        <p14:creationId xmlns:p14="http://schemas.microsoft.com/office/powerpoint/2010/main" val="4555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BD9E-E829-F1C2-FB74-59897825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F2C7833-66B9-A787-4A2A-43A25A95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61" y="1862603"/>
            <a:ext cx="9573183" cy="4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2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B67C-2DB4-B931-66A1-D366F866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1874-9269-954A-8AE7-92B53541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Book information analysis</a:t>
            </a:r>
          </a:p>
          <a:p>
            <a:r>
              <a:rPr lang="en-US" sz="4000"/>
              <a:t>Book analysis</a:t>
            </a:r>
          </a:p>
          <a:p>
            <a:r>
              <a:rPr lang="en-US" sz="4000"/>
              <a:t>Patron analysis</a:t>
            </a:r>
          </a:p>
          <a:p>
            <a:r>
              <a:rPr lang="en-US" sz="4000"/>
              <a:t>Borrow records analysis</a:t>
            </a:r>
          </a:p>
          <a:p>
            <a:r>
              <a:rPr lang="en-US" sz="4000"/>
              <a:t>In process reserve analysis</a:t>
            </a:r>
          </a:p>
        </p:txBody>
      </p:sp>
    </p:spTree>
    <p:extLst>
      <p:ext uri="{BB962C8B-B14F-4D97-AF65-F5344CB8AC3E}">
        <p14:creationId xmlns:p14="http://schemas.microsoft.com/office/powerpoint/2010/main" val="12430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02EF0-61B4-0857-E21D-418D59FE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Example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13E63"/>
          </a:solidFill>
          <a:ln w="38100" cap="rnd">
            <a:solidFill>
              <a:srgbClr val="D13E6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7F5E080-9E93-AA41-9C5B-72E5438F0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86" y="640080"/>
            <a:ext cx="6343324" cy="5550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84361B-E8E7-DE04-2281-4919BAAD7C4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database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04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F03A-94EF-50BB-CE7D-4A21A56B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678" y="702870"/>
            <a:ext cx="5614993" cy="3093468"/>
          </a:xfrm>
        </p:spPr>
        <p:txBody>
          <a:bodyPr anchor="b">
            <a:normAutofit/>
          </a:bodyPr>
          <a:lstStyle/>
          <a:p>
            <a:pPr>
              <a:lnSpc>
                <a:spcPct val="108000"/>
              </a:lnSpc>
            </a:pPr>
            <a:r>
              <a:rPr kumimoji="1" lang="en-US" altLang="zh-CN" sz="5600"/>
              <a:t>System implementation </a:t>
            </a:r>
            <a:endParaRPr kumimoji="1" lang="zh-CN" altLang="en-US" sz="56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10965C-B78A-68ED-7263-A1A23BEE8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677" y="4067746"/>
            <a:ext cx="5614993" cy="2163418"/>
          </a:xfrm>
        </p:spPr>
        <p:txBody>
          <a:bodyPr anchor="t">
            <a:normAutofit/>
          </a:bodyPr>
          <a:lstStyle/>
          <a:p>
            <a:endParaRPr kumimoji="1" lang="zh-CN" altLang="en-US"/>
          </a:p>
        </p:txBody>
      </p:sp>
      <p:pic>
        <p:nvPicPr>
          <p:cNvPr id="4" name="Picture 3" descr="抽象遗传概念">
            <a:extLst>
              <a:ext uri="{FF2B5EF4-FFF2-40B4-BE49-F238E27FC236}">
                <a16:creationId xmlns:a16="http://schemas.microsoft.com/office/drawing/2014/main" id="{73275B8E-8F3D-576E-D2A9-5A041E752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94" r="2107" b="2"/>
          <a:stretch/>
        </p:blipFill>
        <p:spPr>
          <a:xfrm>
            <a:off x="482600" y="489856"/>
            <a:ext cx="5349331" cy="5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4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in-operated binoculars above Central Park Manhatten">
            <a:extLst>
              <a:ext uri="{FF2B5EF4-FFF2-40B4-BE49-F238E27FC236}">
                <a16:creationId xmlns:a16="http://schemas.microsoft.com/office/drawing/2014/main" id="{50074C79-85B1-5F1F-07EA-014524F1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393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8B10C3-4C68-C3C5-BB7A-78764A39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FFFF"/>
                </a:solidFill>
                <a:effectLst/>
              </a:rPr>
              <a:t>1, overview:</a:t>
            </a:r>
            <a:endParaRPr kumimoji="1"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3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346-9EF4-F0C0-BED2-A243F01C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5192D1B-ED66-2576-EA36-AEC5F130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2" y="1929384"/>
            <a:ext cx="9021975" cy="4251960"/>
          </a:xfrm>
        </p:spPr>
      </p:pic>
    </p:spTree>
    <p:extLst>
      <p:ext uri="{BB962C8B-B14F-4D97-AF65-F5344CB8AC3E}">
        <p14:creationId xmlns:p14="http://schemas.microsoft.com/office/powerpoint/2010/main" val="162015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文本&#10;&#10;描述已自动生成">
            <a:extLst>
              <a:ext uri="{FF2B5EF4-FFF2-40B4-BE49-F238E27FC236}">
                <a16:creationId xmlns:a16="http://schemas.microsoft.com/office/drawing/2014/main" id="{8C04CA99-D139-DB4A-B14E-F162D2271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84384"/>
            <a:ext cx="4216400" cy="5656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2ED1F7-29F0-A960-32B4-07525101ABF9}"/>
              </a:ext>
            </a:extLst>
          </p:cNvPr>
          <p:cNvSpPr txBox="1"/>
          <p:nvPr/>
        </p:nvSpPr>
        <p:spPr>
          <a:xfrm>
            <a:off x="546100" y="0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  <a:latin typeface="Cambria" panose="02040503050406030204" pitchFamily="18" charset="0"/>
              </a:rPr>
              <a:t>Main Structure</a:t>
            </a:r>
            <a:endParaRPr kumimoji="1" lang="zh-CN" altLang="en-US" sz="32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D0B8C824-4A8E-2C05-8854-8F8982138BC8}"/>
              </a:ext>
            </a:extLst>
          </p:cNvPr>
          <p:cNvSpPr/>
          <p:nvPr/>
        </p:nvSpPr>
        <p:spPr>
          <a:xfrm>
            <a:off x="6292850" y="1130300"/>
            <a:ext cx="1079500" cy="4089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06C24-E434-C3DF-1763-A5D809B09E7F}"/>
              </a:ext>
            </a:extLst>
          </p:cNvPr>
          <p:cNvSpPr txBox="1"/>
          <p:nvPr/>
        </p:nvSpPr>
        <p:spPr>
          <a:xfrm>
            <a:off x="5600698" y="2307102"/>
            <a:ext cx="1231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Three main kinds</a:t>
            </a:r>
          </a:p>
          <a:p>
            <a:r>
              <a:rPr kumimoji="1" lang="en-US" altLang="zh-CN" sz="2800" dirty="0"/>
              <a:t>Of classes</a:t>
            </a:r>
            <a:endParaRPr kumimoji="1"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456E4B-4A52-6243-909E-36AC5D4C687A}"/>
              </a:ext>
            </a:extLst>
          </p:cNvPr>
          <p:cNvSpPr txBox="1"/>
          <p:nvPr/>
        </p:nvSpPr>
        <p:spPr>
          <a:xfrm>
            <a:off x="7289800" y="756839"/>
            <a:ext cx="4102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1, data object class:   </a:t>
            </a:r>
            <a:r>
              <a:rPr kumimoji="1" lang="en-US" altLang="zh-CN" sz="2800" dirty="0"/>
              <a:t>representation of records in java</a:t>
            </a:r>
          </a:p>
          <a:p>
            <a:r>
              <a:rPr kumimoji="1" lang="en-US" altLang="zh-CN" sz="2800" dirty="0">
                <a:solidFill>
                  <a:srgbClr val="0070C0"/>
                </a:solidFill>
              </a:rPr>
              <a:t>                           object-oriented</a:t>
            </a:r>
          </a:p>
          <a:p>
            <a:r>
              <a:rPr kumimoji="1" lang="en-US" altLang="zh-CN" sz="2800" dirty="0"/>
              <a:t>           </a:t>
            </a:r>
          </a:p>
          <a:p>
            <a:r>
              <a:rPr kumimoji="1" lang="en-US" altLang="zh-CN" sz="2800" b="1" dirty="0"/>
              <a:t>2, table class </a:t>
            </a:r>
          </a:p>
          <a:p>
            <a:r>
              <a:rPr kumimoji="1" lang="en-US" altLang="zh-CN" sz="2800" dirty="0"/>
              <a:t>Providing all </a:t>
            </a:r>
            <a:r>
              <a:rPr kumimoji="1" lang="en-US" altLang="zh-CN" sz="2800" dirty="0" err="1"/>
              <a:t>jdbc</a:t>
            </a:r>
            <a:r>
              <a:rPr kumimoji="1" lang="en-US" altLang="zh-CN" sz="2800" dirty="0"/>
              <a:t> operations. Encapsules the details about </a:t>
            </a:r>
            <a:r>
              <a:rPr kumimoji="1" lang="en-US" altLang="zh-CN" sz="2800" dirty="0" err="1"/>
              <a:t>jdbc</a:t>
            </a:r>
            <a:r>
              <a:rPr kumimoji="1" lang="en-US" altLang="zh-CN" sz="2800" dirty="0"/>
              <a:t> and </a:t>
            </a:r>
            <a:r>
              <a:rPr kumimoji="1" lang="en-US" altLang="zh-CN" sz="2800" dirty="0" err="1"/>
              <a:t>sql</a:t>
            </a:r>
            <a:r>
              <a:rPr kumimoji="1" lang="en-US" altLang="zh-CN" sz="2800" dirty="0"/>
              <a:t>.</a:t>
            </a:r>
          </a:p>
          <a:p>
            <a:r>
              <a:rPr kumimoji="1" lang="en-US" altLang="zh-CN" sz="2800" dirty="0"/>
              <a:t>                               </a:t>
            </a:r>
          </a:p>
          <a:p>
            <a:r>
              <a:rPr kumimoji="1" lang="en-US" altLang="zh-CN" sz="2800" dirty="0">
                <a:solidFill>
                  <a:srgbClr val="0070C0"/>
                </a:solidFill>
              </a:rPr>
              <a:t>                          process--oriented</a:t>
            </a:r>
          </a:p>
          <a:p>
            <a:r>
              <a:rPr kumimoji="1" lang="en-US" altLang="zh-CN" sz="2800" b="1" dirty="0"/>
              <a:t>3,  application class </a:t>
            </a:r>
          </a:p>
          <a:p>
            <a:r>
              <a:rPr kumimoji="1" lang="en-US" altLang="zh-CN" sz="2800" b="1" dirty="0"/>
              <a:t>i</a:t>
            </a:r>
            <a:r>
              <a:rPr kumimoji="1" lang="en-US" altLang="zh-CN" sz="2800" dirty="0"/>
              <a:t>mplement the logic of system functions.</a:t>
            </a:r>
          </a:p>
        </p:txBody>
      </p:sp>
    </p:spTree>
    <p:extLst>
      <p:ext uri="{BB962C8B-B14F-4D97-AF65-F5344CB8AC3E}">
        <p14:creationId xmlns:p14="http://schemas.microsoft.com/office/powerpoint/2010/main" val="351845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147FE51-4B94-7759-F95D-A7AAC6C5F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1" y="474002"/>
            <a:ext cx="757554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B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ORROW_RECORD(RECORD_ID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CHAR(10),B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OOK_ID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CHAR(15), P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ATRON_ID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CHAR(15), I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SBN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CHAR(10),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START_TIME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CHAR(10),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CHAR(10)</a:t>
            </a:r>
            <a:r>
              <a:rPr lang="en-US" altLang="zh-CN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key….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图片 9" descr="文本&#10;&#10;低可信度描述已自动生成">
            <a:extLst>
              <a:ext uri="{FF2B5EF4-FFF2-40B4-BE49-F238E27FC236}">
                <a16:creationId xmlns:a16="http://schemas.microsoft.com/office/drawing/2014/main" id="{1C992D6C-07A7-A3D7-0349-BABD2D34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2370302"/>
            <a:ext cx="3636772" cy="39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749E425-C5D9-EB28-7131-6D1B4E480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8" y="36073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1ED0BC-676F-C2DF-F25A-BCD11AC5ECE0}"/>
              </a:ext>
            </a:extLst>
          </p:cNvPr>
          <p:cNvSpPr txBox="1"/>
          <p:nvPr/>
        </p:nvSpPr>
        <p:spPr>
          <a:xfrm>
            <a:off x="333376" y="-48294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  <a:latin typeface="Cambria" panose="02040503050406030204" pitchFamily="18" charset="0"/>
              </a:rPr>
              <a:t>(1) Data object class</a:t>
            </a:r>
            <a:endParaRPr kumimoji="1" lang="zh-CN" altLang="en-US" sz="32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1C86ED-004F-F2FB-0DBA-E12F3EEB4AD9}"/>
              </a:ext>
            </a:extLst>
          </p:cNvPr>
          <p:cNvSpPr/>
          <p:nvPr/>
        </p:nvSpPr>
        <p:spPr>
          <a:xfrm>
            <a:off x="700088" y="3649158"/>
            <a:ext cx="1857375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Representation in java 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F1856-4B45-278F-2C78-92E3C1734860}"/>
              </a:ext>
            </a:extLst>
          </p:cNvPr>
          <p:cNvSpPr/>
          <p:nvPr/>
        </p:nvSpPr>
        <p:spPr>
          <a:xfrm>
            <a:off x="700088" y="805071"/>
            <a:ext cx="1857375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Representation in database</a:t>
            </a:r>
            <a:endParaRPr kumimoji="1" lang="zh-CN" altLang="en-US" dirty="0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90B79C05-4851-6E21-A68E-6A542EA1674F}"/>
              </a:ext>
            </a:extLst>
          </p:cNvPr>
          <p:cNvSpPr/>
          <p:nvPr/>
        </p:nvSpPr>
        <p:spPr>
          <a:xfrm>
            <a:off x="1314450" y="2069349"/>
            <a:ext cx="528638" cy="771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729CE4DB-5DCC-850D-CAE5-76AC6EECC7A3}"/>
              </a:ext>
            </a:extLst>
          </p:cNvPr>
          <p:cNvSpPr/>
          <p:nvPr/>
        </p:nvSpPr>
        <p:spPr>
          <a:xfrm rot="16200000">
            <a:off x="7164990" y="3977770"/>
            <a:ext cx="528638" cy="771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465577-FDB1-A95A-D6BE-CE384120CE0C}"/>
              </a:ext>
            </a:extLst>
          </p:cNvPr>
          <p:cNvSpPr txBox="1"/>
          <p:nvPr/>
        </p:nvSpPr>
        <p:spPr>
          <a:xfrm>
            <a:off x="7753609" y="3970313"/>
            <a:ext cx="120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70C0"/>
                </a:solidFill>
              </a:rPr>
              <a:t>Provide methods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9F1BCC-5D17-2734-81A8-488B78EB5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04" y="4171678"/>
            <a:ext cx="3934778" cy="475459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36353022-C1C0-FFB1-E4E0-1904941AA3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570" y="2754884"/>
            <a:ext cx="3247130" cy="446503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0B1B2692-246C-F765-6F2F-90CC3E9023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04" y="3513350"/>
            <a:ext cx="3636772" cy="480904"/>
          </a:xfrm>
          <a:prstGeom prst="rect">
            <a:avLst/>
          </a:prstGeom>
        </p:spPr>
      </p:pic>
      <p:pic>
        <p:nvPicPr>
          <p:cNvPr id="18" name="图片 17" descr="文本&#10;&#10;中度可信度描述已自动生成">
            <a:extLst>
              <a:ext uri="{FF2B5EF4-FFF2-40B4-BE49-F238E27FC236}">
                <a16:creationId xmlns:a16="http://schemas.microsoft.com/office/drawing/2014/main" id="{22C95BDC-07A0-4E8A-05B2-F937D6C09E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377" y="4903082"/>
            <a:ext cx="3636772" cy="47419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4A744C-9B24-4209-63E0-3A9699342F0D}"/>
              </a:ext>
            </a:extLst>
          </p:cNvPr>
          <p:cNvSpPr txBox="1"/>
          <p:nvPr/>
        </p:nvSpPr>
        <p:spPr>
          <a:xfrm>
            <a:off x="9987662" y="566371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37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DE53FCC-0ABB-16AE-20AB-AA5AEEFFF2B1}"/>
              </a:ext>
            </a:extLst>
          </p:cNvPr>
          <p:cNvSpPr txBox="1"/>
          <p:nvPr/>
        </p:nvSpPr>
        <p:spPr>
          <a:xfrm>
            <a:off x="331789" y="0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  <a:latin typeface="Cambria" panose="02040503050406030204" pitchFamily="18" charset="0"/>
              </a:rPr>
              <a:t>(2) Table class</a:t>
            </a:r>
            <a:endParaRPr kumimoji="1" lang="zh-CN" altLang="en-US" sz="32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2ED981-2792-E59B-8027-78180EA44B4A}"/>
              </a:ext>
            </a:extLst>
          </p:cNvPr>
          <p:cNvSpPr txBox="1"/>
          <p:nvPr/>
        </p:nvSpPr>
        <p:spPr>
          <a:xfrm>
            <a:off x="331789" y="772002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HK" altLang="zh-CN" sz="2400" b="1" dirty="0"/>
              <a:t>correspond one-to-one to database tables</a:t>
            </a:r>
            <a:endParaRPr kumimoji="1" lang="zh-CN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C0F379-67DA-7383-CA2A-E2C0C8BB0AAB}"/>
              </a:ext>
            </a:extLst>
          </p:cNvPr>
          <p:cNvSpPr/>
          <p:nvPr/>
        </p:nvSpPr>
        <p:spPr>
          <a:xfrm>
            <a:off x="900113" y="3154323"/>
            <a:ext cx="1457325" cy="785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Table class</a:t>
            </a:r>
            <a:endParaRPr kumimoji="1" lang="zh-CN" altLang="en-US" sz="2400" b="1" dirty="0"/>
          </a:p>
        </p:txBody>
      </p:sp>
      <p:sp>
        <p:nvSpPr>
          <p:cNvPr id="9" name="磁盘 8">
            <a:extLst>
              <a:ext uri="{FF2B5EF4-FFF2-40B4-BE49-F238E27FC236}">
                <a16:creationId xmlns:a16="http://schemas.microsoft.com/office/drawing/2014/main" id="{7319994F-5D6E-68B9-EC1B-303742FA135A}"/>
              </a:ext>
            </a:extLst>
          </p:cNvPr>
          <p:cNvSpPr/>
          <p:nvPr/>
        </p:nvSpPr>
        <p:spPr>
          <a:xfrm>
            <a:off x="1025128" y="1761291"/>
            <a:ext cx="1207294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err="1"/>
              <a:t>databse</a:t>
            </a:r>
            <a:endParaRPr kumimoji="1"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895E95-B43F-DC30-D3A4-299BC569D85B}"/>
              </a:ext>
            </a:extLst>
          </p:cNvPr>
          <p:cNvSpPr/>
          <p:nvPr/>
        </p:nvSpPr>
        <p:spPr>
          <a:xfrm>
            <a:off x="900113" y="4977051"/>
            <a:ext cx="1457325" cy="785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application class</a:t>
            </a:r>
            <a:endParaRPr kumimoji="1" lang="zh-CN" altLang="en-US" sz="2400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ABDD1BF-E8A2-325E-098F-A9DBA08F8ADA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1628776" y="3940135"/>
            <a:ext cx="0" cy="103691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CFE59A7-D1F7-8451-A1DB-78926DCCE82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28775" y="2443876"/>
            <a:ext cx="1" cy="71044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35C8966-7D81-DEEC-B93D-5C6D973C2BC3}"/>
              </a:ext>
            </a:extLst>
          </p:cNvPr>
          <p:cNvSpPr txBox="1"/>
          <p:nvPr/>
        </p:nvSpPr>
        <p:spPr>
          <a:xfrm>
            <a:off x="331789" y="4399479"/>
            <a:ext cx="95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 parameter</a:t>
            </a:r>
            <a:endParaRPr kumimoji="1" lang="zh-CN" altLang="en-US" sz="2400" b="1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0DB6FF8-E116-3F81-2B46-9EA4E81A8160}"/>
              </a:ext>
            </a:extLst>
          </p:cNvPr>
          <p:cNvCxnSpPr>
            <a:cxnSpLocks/>
          </p:cNvCxnSpPr>
          <p:nvPr/>
        </p:nvCxnSpPr>
        <p:spPr>
          <a:xfrm>
            <a:off x="1962150" y="3940135"/>
            <a:ext cx="0" cy="109694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E471057-DC62-6AF7-AF9C-CDAADE5D61C3}"/>
              </a:ext>
            </a:extLst>
          </p:cNvPr>
          <p:cNvSpPr txBox="1"/>
          <p:nvPr/>
        </p:nvSpPr>
        <p:spPr>
          <a:xfrm>
            <a:off x="2010179" y="4280000"/>
            <a:ext cx="100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 data object</a:t>
            </a:r>
            <a:endParaRPr kumimoji="1"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6EC9C9-5A60-35AE-6DDF-F91DDCB81737}"/>
              </a:ext>
            </a:extLst>
          </p:cNvPr>
          <p:cNvSpPr txBox="1"/>
          <p:nvPr/>
        </p:nvSpPr>
        <p:spPr>
          <a:xfrm>
            <a:off x="2357438" y="3244334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70C0"/>
                </a:solidFill>
              </a:rPr>
              <a:t>Jdbc</a:t>
            </a:r>
            <a:r>
              <a:rPr kumimoji="1" lang="en-US" altLang="zh-CN" sz="2400" b="1" dirty="0">
                <a:solidFill>
                  <a:srgbClr val="0070C0"/>
                </a:solidFill>
              </a:rPr>
              <a:t> &amp; </a:t>
            </a:r>
            <a:r>
              <a:rPr kumimoji="1" lang="en-US" altLang="zh-CN" sz="2400" b="1" dirty="0" err="1">
                <a:solidFill>
                  <a:srgbClr val="0070C0"/>
                </a:solidFill>
              </a:rPr>
              <a:t>sql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B2484C-AAC1-45A5-3513-7ED8A13BA106}"/>
              </a:ext>
            </a:extLst>
          </p:cNvPr>
          <p:cNvSpPr txBox="1"/>
          <p:nvPr/>
        </p:nvSpPr>
        <p:spPr>
          <a:xfrm>
            <a:off x="2600754" y="5185291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java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5A07F96E-488C-012D-020E-FBA09670BD74}"/>
              </a:ext>
            </a:extLst>
          </p:cNvPr>
          <p:cNvSpPr/>
          <p:nvPr/>
        </p:nvSpPr>
        <p:spPr>
          <a:xfrm>
            <a:off x="4450002" y="1907382"/>
            <a:ext cx="571500" cy="3069669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 b="1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A4C392-EA93-BC80-BCD3-408D42DD2D8B}"/>
              </a:ext>
            </a:extLst>
          </p:cNvPr>
          <p:cNvSpPr txBox="1"/>
          <p:nvPr/>
        </p:nvSpPr>
        <p:spPr>
          <a:xfrm>
            <a:off x="5091748" y="1670326"/>
            <a:ext cx="580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select</a:t>
            </a:r>
            <a:endParaRPr kumimoji="1" lang="zh-CN" altLang="en-US" sz="2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5BC72B-4EF8-A2F2-D2F4-FD41E66090C6}"/>
              </a:ext>
            </a:extLst>
          </p:cNvPr>
          <p:cNvSpPr txBox="1"/>
          <p:nvPr/>
        </p:nvSpPr>
        <p:spPr>
          <a:xfrm>
            <a:off x="4982743" y="2631103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update</a:t>
            </a:r>
            <a:endParaRPr kumimoji="1" lang="zh-CN" altLang="en-US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B4B33C-CA47-0632-587B-1C8D6D67694A}"/>
              </a:ext>
            </a:extLst>
          </p:cNvPr>
          <p:cNvSpPr txBox="1"/>
          <p:nvPr/>
        </p:nvSpPr>
        <p:spPr>
          <a:xfrm>
            <a:off x="5002123" y="378410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insert</a:t>
            </a:r>
            <a:endParaRPr kumimoji="1"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3B5D96-5EBF-EB80-0CB2-BD960F520B6A}"/>
              </a:ext>
            </a:extLst>
          </p:cNvPr>
          <p:cNvSpPr txBox="1"/>
          <p:nvPr/>
        </p:nvSpPr>
        <p:spPr>
          <a:xfrm>
            <a:off x="5021502" y="4715441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delete</a:t>
            </a:r>
            <a:endParaRPr kumimoji="1" lang="zh-CN" altLang="en-US" sz="24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F20C1E4-FE8D-0346-7F9E-14523C0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552"/>
            <a:ext cx="5120998" cy="5232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EE6CA45-F3C4-9EB2-AA6E-0A24D585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79" y="3703806"/>
            <a:ext cx="4892040" cy="56070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CE7DA21-D0F3-309B-1E37-54ACF4C57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6722"/>
            <a:ext cx="5298848" cy="5607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28091E7-48AC-EDB0-928A-2C48E639F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36" y="2575811"/>
            <a:ext cx="5133624" cy="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B10C3-4C68-C3C5-BB7A-78764A39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0" y="203473"/>
            <a:ext cx="10634472" cy="2157984"/>
          </a:xfrm>
        </p:spPr>
        <p:txBody>
          <a:bodyPr/>
          <a:lstStyle/>
          <a:p>
            <a:r>
              <a:rPr kumimoji="1" lang="en-US" altLang="zh-CN" sz="2800" b="1" dirty="0"/>
              <a:t>Only java semantic: </a:t>
            </a:r>
            <a:br>
              <a:rPr kumimoji="1" lang="en-US" altLang="zh-CN" sz="2800" dirty="0"/>
            </a:br>
            <a:r>
              <a:rPr kumimoji="1" lang="en-US" altLang="zh-CN" sz="2800" dirty="0"/>
              <a:t>focus on the implementation of system functions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53FCC-0ABB-16AE-20AB-AA5AEEFFF2B1}"/>
              </a:ext>
            </a:extLst>
          </p:cNvPr>
          <p:cNvSpPr txBox="1"/>
          <p:nvPr/>
        </p:nvSpPr>
        <p:spPr>
          <a:xfrm>
            <a:off x="331789" y="0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  <a:latin typeface="Cambria" panose="02040503050406030204" pitchFamily="18" charset="0"/>
              </a:rPr>
              <a:t>(3) Application class</a:t>
            </a:r>
            <a:endParaRPr kumimoji="1" lang="zh-CN" altLang="en-US" sz="32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内容占位符 4" descr="文本, 应用程序, 聊天或短信&#10;&#10;描述已自动生成">
            <a:extLst>
              <a:ext uri="{FF2B5EF4-FFF2-40B4-BE49-F238E27FC236}">
                <a16:creationId xmlns:a16="http://schemas.microsoft.com/office/drawing/2014/main" id="{112A6102-9F08-0CCD-771C-64B2C8974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919556"/>
            <a:ext cx="10844212" cy="49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image of a part of a periodic table and test tubes">
            <a:extLst>
              <a:ext uri="{FF2B5EF4-FFF2-40B4-BE49-F238E27FC236}">
                <a16:creationId xmlns:a16="http://schemas.microsoft.com/office/drawing/2014/main" id="{C4C9D4A5-E2FE-79AB-57FD-D5699839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3050" r="-1" b="1068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8B10C3-4C68-C3C5-BB7A-78764A39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6100" b="1" dirty="0">
                <a:solidFill>
                  <a:srgbClr val="FFFFFF"/>
                </a:solidFill>
              </a:rPr>
              <a:t>2, </a:t>
            </a:r>
            <a:r>
              <a:rPr kumimoji="1" lang="en-US" altLang="zh-CN" sz="6100" b="1" dirty="0" err="1">
                <a:solidFill>
                  <a:srgbClr val="FFFFFF"/>
                </a:solidFill>
              </a:rPr>
              <a:t>jdbc</a:t>
            </a:r>
            <a:r>
              <a:rPr kumimoji="1" lang="en-US" altLang="zh-CN" sz="6100" b="1" dirty="0">
                <a:solidFill>
                  <a:srgbClr val="FFFFFF"/>
                </a:solidFill>
              </a:rPr>
              <a:t> sample functions </a:t>
            </a:r>
            <a:endParaRPr kumimoji="1" lang="en-US" altLang="zh-CN" sz="6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示&#10;&#10;描述已自动生成">
            <a:extLst>
              <a:ext uri="{FF2B5EF4-FFF2-40B4-BE49-F238E27FC236}">
                <a16:creationId xmlns:a16="http://schemas.microsoft.com/office/drawing/2014/main" id="{4016C696-2187-3031-967A-B7DFA797E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7319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B9131773-3F55-82C9-795D-2B7787F7D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8" y="1171976"/>
            <a:ext cx="4982842" cy="2257024"/>
          </a:xfrm>
          <a:prstGeom prst="rect">
            <a:avLst/>
          </a:prstGeom>
        </p:spPr>
      </p:pic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86D3925D-78D5-673C-8F5A-014A608D6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75" y="1917805"/>
            <a:ext cx="5080502" cy="765365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7C933603-4AFA-1F6D-757E-8E42711A88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26" y="4174831"/>
            <a:ext cx="3715600" cy="2143664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F4E917B4-A21F-6A35-177C-36AA17873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88" y="4146032"/>
            <a:ext cx="3119088" cy="23392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42C1BA-D4D5-A238-D4AC-CAB8E0CF40BB}"/>
              </a:ext>
            </a:extLst>
          </p:cNvPr>
          <p:cNvSpPr txBox="1"/>
          <p:nvPr/>
        </p:nvSpPr>
        <p:spPr>
          <a:xfrm>
            <a:off x="5682141" y="414608"/>
            <a:ext cx="1437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Four levels</a:t>
            </a:r>
            <a:endParaRPr kumimoji="1" lang="zh-CN" altLang="en-US" sz="4000" b="1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A62C61F1-D191-A521-03B7-479292EE0128}"/>
              </a:ext>
            </a:extLst>
          </p:cNvPr>
          <p:cNvSpPr/>
          <p:nvPr/>
        </p:nvSpPr>
        <p:spPr>
          <a:xfrm>
            <a:off x="6400800" y="2013533"/>
            <a:ext cx="847987" cy="7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75E022E0-7D90-BEE0-937C-17F5A5DDE4DA}"/>
              </a:ext>
            </a:extLst>
          </p:cNvPr>
          <p:cNvSpPr/>
          <p:nvPr/>
        </p:nvSpPr>
        <p:spPr>
          <a:xfrm rot="5400000">
            <a:off x="9502657" y="2997062"/>
            <a:ext cx="847987" cy="7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66D7722E-D3BC-1234-888F-9321E14ABF22}"/>
              </a:ext>
            </a:extLst>
          </p:cNvPr>
          <p:cNvSpPr/>
          <p:nvPr/>
        </p:nvSpPr>
        <p:spPr>
          <a:xfrm rot="10800000">
            <a:off x="6048875" y="4894738"/>
            <a:ext cx="847987" cy="7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81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2394EC81-BED3-5942-AD03-37640A1C2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199" r="-1" b="4726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8BCE5E-4FFD-6F13-1F14-FFFCF2D7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5100" dirty="0">
                <a:solidFill>
                  <a:srgbClr val="FFFFFF"/>
                </a:solidFill>
              </a:rPr>
              <a:t>3, </a:t>
            </a:r>
            <a:r>
              <a:rPr lang="en-US" altLang="zh-CN" sz="5100" b="1" dirty="0">
                <a:solidFill>
                  <a:srgbClr val="FFFFFF"/>
                </a:solidFill>
                <a:effectLst/>
              </a:rPr>
              <a:t>library system functions implementation</a:t>
            </a:r>
            <a:endParaRPr kumimoji="1" lang="en-US" altLang="zh-CN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9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BCE5E-4FFD-6F13-1F14-FFFCF2D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220198-FAB9-6D0A-C5E5-7E218C9DE24D}"/>
              </a:ext>
            </a:extLst>
          </p:cNvPr>
          <p:cNvSpPr txBox="1"/>
          <p:nvPr/>
        </p:nvSpPr>
        <p:spPr>
          <a:xfrm>
            <a:off x="190501" y="73157"/>
            <a:ext cx="674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rgbClr val="0070C0"/>
                </a:solidFill>
                <a:latin typeface="Cambria" panose="02040503050406030204" pitchFamily="18" charset="0"/>
              </a:rPr>
              <a:t>(1) Intuitive interaction</a:t>
            </a:r>
            <a:endParaRPr kumimoji="1" lang="zh-CN" altLang="en-US" sz="40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 descr="电脑屏幕的截图&#10;&#10;描述已自动生成">
            <a:extLst>
              <a:ext uri="{FF2B5EF4-FFF2-40B4-BE49-F238E27FC236}">
                <a16:creationId xmlns:a16="http://schemas.microsoft.com/office/drawing/2014/main" id="{28607C8A-A178-56E1-50D8-1DEFC304D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" y="734148"/>
            <a:ext cx="5852703" cy="2572722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66E07E51-61F9-2F6D-522C-0384044765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2" y="807930"/>
            <a:ext cx="4918075" cy="2193925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58AE8158-A6A9-16B1-ED5C-E76A4DA9E8D4}"/>
              </a:ext>
            </a:extLst>
          </p:cNvPr>
          <p:cNvSpPr/>
          <p:nvPr/>
        </p:nvSpPr>
        <p:spPr>
          <a:xfrm>
            <a:off x="6189662" y="3333757"/>
            <a:ext cx="786703" cy="992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内容占位符 7" descr="图形用户界面, 图示&#10;&#10;描述已自动生成">
            <a:extLst>
              <a:ext uri="{FF2B5EF4-FFF2-40B4-BE49-F238E27FC236}">
                <a16:creationId xmlns:a16="http://schemas.microsoft.com/office/drawing/2014/main" id="{55356068-CB32-95AA-54B4-38DCD75DA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4523902"/>
            <a:ext cx="6649074" cy="1273805"/>
          </a:xfrm>
          <a:prstGeom prst="rect">
            <a:avLst/>
          </a:prstGeom>
        </p:spPr>
      </p:pic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C01D37C5-9770-F14F-4D7D-63C2DA8356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9" y="4335907"/>
            <a:ext cx="5274310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AB6DF5-24D9-F06B-0A15-7190576C2DF8}"/>
              </a:ext>
            </a:extLst>
          </p:cNvPr>
          <p:cNvSpPr txBox="1"/>
          <p:nvPr/>
        </p:nvSpPr>
        <p:spPr>
          <a:xfrm>
            <a:off x="272806" y="-109679"/>
            <a:ext cx="1092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rgbClr val="0070C0"/>
                </a:solidFill>
                <a:latin typeface="Cambria" panose="02040503050406030204" pitchFamily="18" charset="0"/>
              </a:rPr>
              <a:t>(2) Sample implementation: Comprehensive condition search</a:t>
            </a:r>
            <a:endParaRPr kumimoji="1" lang="zh-CN" altLang="en-US" sz="40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内容占位符 9" descr="图形用户界面, 文本, 网站&#10;&#10;描述已自动生成">
            <a:extLst>
              <a:ext uri="{FF2B5EF4-FFF2-40B4-BE49-F238E27FC236}">
                <a16:creationId xmlns:a16="http://schemas.microsoft.com/office/drawing/2014/main" id="{02DE9DBD-8EF2-D816-5897-A07A060DC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61" y="1857620"/>
            <a:ext cx="10507663" cy="167543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5E6BCA-0751-E6B0-F8D2-F20432A85D7F}"/>
              </a:ext>
            </a:extLst>
          </p:cNvPr>
          <p:cNvSpPr txBox="1"/>
          <p:nvPr/>
        </p:nvSpPr>
        <p:spPr>
          <a:xfrm>
            <a:off x="534028" y="1349573"/>
            <a:ext cx="373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Search book information by comprehensive search</a:t>
            </a:r>
            <a:endParaRPr kumimoji="1" lang="zh-CN" altLang="en-US" sz="24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75CDA44-DC6F-CD7A-A5E3-810D026FEACE}"/>
              </a:ext>
            </a:extLst>
          </p:cNvPr>
          <p:cNvSpPr/>
          <p:nvPr/>
        </p:nvSpPr>
        <p:spPr>
          <a:xfrm>
            <a:off x="2100262" y="4229100"/>
            <a:ext cx="1857375" cy="557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n>
                  <a:solidFill>
                    <a:sysClr val="windowText" lastClr="000000"/>
                  </a:solidFill>
                </a:ln>
              </a:rPr>
              <a:t>String connection(</a:t>
            </a:r>
            <a:r>
              <a:rPr kumimoji="1" lang="en-US" altLang="zh-CN" sz="2400" dirty="0" err="1">
                <a:ln>
                  <a:solidFill>
                    <a:sysClr val="windowText" lastClr="000000"/>
                  </a:solidFill>
                </a:ln>
              </a:rPr>
              <a:t>sql</a:t>
            </a:r>
            <a:r>
              <a:rPr kumimoji="1" lang="en-US" altLang="zh-CN" sz="2400" dirty="0">
                <a:ln>
                  <a:solidFill>
                    <a:sysClr val="windowText" lastClr="000000"/>
                  </a:solidFill>
                </a:ln>
              </a:rPr>
              <a:t>)</a:t>
            </a:r>
            <a:endParaRPr kumimoji="1" lang="zh-CN" alt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38597F9-918C-AA47-0392-5A53EB97E32F}"/>
              </a:ext>
            </a:extLst>
          </p:cNvPr>
          <p:cNvSpPr/>
          <p:nvPr/>
        </p:nvSpPr>
        <p:spPr>
          <a:xfrm>
            <a:off x="2128838" y="5482359"/>
            <a:ext cx="1828800" cy="557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n>
                  <a:solidFill>
                    <a:sysClr val="windowText" lastClr="000000"/>
                  </a:solidFill>
                </a:ln>
              </a:rPr>
              <a:t>HashSet (java)</a:t>
            </a:r>
            <a:endParaRPr kumimoji="1" lang="zh-CN" alt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F1487D8-E2E1-D01E-CA76-0EED8F7F3183}"/>
              </a:ext>
            </a:extLst>
          </p:cNvPr>
          <p:cNvSpPr/>
          <p:nvPr/>
        </p:nvSpPr>
        <p:spPr>
          <a:xfrm>
            <a:off x="534028" y="4629150"/>
            <a:ext cx="1109035" cy="642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Two ways</a:t>
            </a:r>
            <a:endParaRPr kumimoji="1" lang="zh-CN" altLang="en-US" sz="2400" b="1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0523A77F-D993-8997-16F0-4D7822A3D736}"/>
              </a:ext>
            </a:extLst>
          </p:cNvPr>
          <p:cNvSpPr/>
          <p:nvPr/>
        </p:nvSpPr>
        <p:spPr>
          <a:xfrm>
            <a:off x="1585913" y="4229100"/>
            <a:ext cx="571500" cy="1862792"/>
          </a:xfrm>
          <a:prstGeom prst="leftBrace">
            <a:avLst>
              <a:gd name="adj1" fmla="val 0"/>
              <a:gd name="adj2" fmla="val 50000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2EBD97-70D9-4831-E7E5-9C0407109A72}"/>
              </a:ext>
            </a:extLst>
          </p:cNvPr>
          <p:cNvSpPr txBox="1"/>
          <p:nvPr/>
        </p:nvSpPr>
        <p:spPr>
          <a:xfrm>
            <a:off x="4471986" y="4214812"/>
            <a:ext cx="249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Not safe, break the encapsulation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A7C148-4A34-187D-E3D5-9CEE32B14037}"/>
              </a:ext>
            </a:extLst>
          </p:cNvPr>
          <p:cNvSpPr txBox="1"/>
          <p:nvPr/>
        </p:nvSpPr>
        <p:spPr>
          <a:xfrm>
            <a:off x="4733084" y="5447711"/>
            <a:ext cx="168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Not efficient, but safe</a:t>
            </a:r>
            <a:endParaRPr kumimoji="1" lang="zh-CN" altLang="en-US" sz="2400" dirty="0"/>
          </a:p>
        </p:txBody>
      </p:sp>
      <p:sp>
        <p:nvSpPr>
          <p:cNvPr id="18" name="笑脸 17">
            <a:extLst>
              <a:ext uri="{FF2B5EF4-FFF2-40B4-BE49-F238E27FC236}">
                <a16:creationId xmlns:a16="http://schemas.microsoft.com/office/drawing/2014/main" id="{BB3EE198-A6F1-AC62-5262-D6758E5935EE}"/>
              </a:ext>
            </a:extLst>
          </p:cNvPr>
          <p:cNvSpPr/>
          <p:nvPr/>
        </p:nvSpPr>
        <p:spPr>
          <a:xfrm>
            <a:off x="8143875" y="5482359"/>
            <a:ext cx="357188" cy="334684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3501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949E-5C9B-CD7D-2071-D3813FF8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schema &amp; BCNF Analysis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979215B-F287-3997-E1A2-7D4CFBC6E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00" y="1865908"/>
            <a:ext cx="5362575" cy="1123950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124A007-48B9-7C13-BC71-6946448D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19" y="3249239"/>
            <a:ext cx="5358459" cy="1243819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15D50D6-5497-4542-F1A5-D58A7D3C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9" y="4352468"/>
            <a:ext cx="5433718" cy="1398620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4FF315F-1617-8A4C-55D7-BAEBFD6C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45" y="1796175"/>
            <a:ext cx="4436533" cy="1335818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8FBA9BF-F7D3-91D8-BEA5-92A30F94B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771" y="3182809"/>
            <a:ext cx="4436532" cy="1235674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4D9677F-FB62-4C5B-EB2E-DB81F7DF5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808" y="4493152"/>
            <a:ext cx="4342458" cy="13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蓝色的屏幕截图&#10;&#10;描述已自动生成">
            <a:extLst>
              <a:ext uri="{FF2B5EF4-FFF2-40B4-BE49-F238E27FC236}">
                <a16:creationId xmlns:a16="http://schemas.microsoft.com/office/drawing/2014/main" id="{59165270-AED8-743D-18E3-13D516F53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77" y="294054"/>
            <a:ext cx="8795238" cy="1971675"/>
          </a:xfrm>
          <a:prstGeom prst="rect">
            <a:avLst/>
          </a:prstGeom>
        </p:spPr>
      </p:pic>
      <p:pic>
        <p:nvPicPr>
          <p:cNvPr id="6" name="内容占位符 5" descr="电脑屏幕的截图&#10;&#10;描述已自动生成">
            <a:extLst>
              <a:ext uri="{FF2B5EF4-FFF2-40B4-BE49-F238E27FC236}">
                <a16:creationId xmlns:a16="http://schemas.microsoft.com/office/drawing/2014/main" id="{788BE793-292F-AB64-5C41-AC16F11B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35" y="4114801"/>
            <a:ext cx="6292466" cy="2573337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D81BDC4F-B762-6992-C433-13C66C708C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729"/>
            <a:ext cx="6292466" cy="459227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64D9652-8446-4B7B-C4EF-5663A9689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3" y="1059490"/>
            <a:ext cx="369120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part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7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CF41F0-D717-5873-F126-529EAD59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73AF4C9-FAD6-0AB6-DD7B-0896B1E9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0" y="1505618"/>
            <a:ext cx="369120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2, search by multiple conditions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5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85FC4FB3-6EF0-F3D6-C14C-07A1A662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70" y="1505618"/>
            <a:ext cx="7473187" cy="43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80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1E0C43-12DE-3789-0701-FA5C3A3DE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zh-CN" sz="41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3, search by specific method.</a:t>
            </a:r>
            <a:endParaRPr lang="zh-CN" altLang="zh-CN" sz="41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CF41F0-D717-5873-F126-529EAD59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8A5CE716-D785-B6F0-9E1C-82EABF30C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94" y="1139332"/>
            <a:ext cx="6588977" cy="45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34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99BA4672-D1BB-FC6A-F315-3D7C9CC29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920" r="-1" b="6810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420118-4372-6108-96A6-70591F13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>
                <a:solidFill>
                  <a:srgbClr val="FFFFFF"/>
                </a:solidFill>
              </a:rPr>
              <a:t>4, analysis</a:t>
            </a:r>
          </a:p>
        </p:txBody>
      </p:sp>
    </p:spTree>
    <p:extLst>
      <p:ext uri="{BB962C8B-B14F-4D97-AF65-F5344CB8AC3E}">
        <p14:creationId xmlns:p14="http://schemas.microsoft.com/office/powerpoint/2010/main" val="224457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大括号 3">
            <a:extLst>
              <a:ext uri="{FF2B5EF4-FFF2-40B4-BE49-F238E27FC236}">
                <a16:creationId xmlns:a16="http://schemas.microsoft.com/office/drawing/2014/main" id="{5A07F96E-488C-012D-020E-FBA09670BD74}"/>
              </a:ext>
            </a:extLst>
          </p:cNvPr>
          <p:cNvSpPr/>
          <p:nvPr/>
        </p:nvSpPr>
        <p:spPr>
          <a:xfrm>
            <a:off x="1395412" y="1686797"/>
            <a:ext cx="571500" cy="3069669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b="1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687022C-5561-EF39-1A40-6F844EAB34C9}"/>
              </a:ext>
            </a:extLst>
          </p:cNvPr>
          <p:cNvSpPr/>
          <p:nvPr/>
        </p:nvSpPr>
        <p:spPr>
          <a:xfrm>
            <a:off x="1966912" y="1457325"/>
            <a:ext cx="1633538" cy="585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err="1"/>
              <a:t>adwantages</a:t>
            </a:r>
            <a:endParaRPr kumimoji="1" lang="zh-CN" altLang="en-US" sz="2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4480442-34DB-6A55-01AB-AE2D1887C185}"/>
              </a:ext>
            </a:extLst>
          </p:cNvPr>
          <p:cNvSpPr/>
          <p:nvPr/>
        </p:nvSpPr>
        <p:spPr>
          <a:xfrm>
            <a:off x="1966912" y="4400150"/>
            <a:ext cx="1633538" cy="585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weakness</a:t>
            </a:r>
            <a:endParaRPr kumimoji="1" lang="zh-CN" altLang="en-US" sz="2400" b="1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0BD62C77-4D22-31A9-A7BD-9A6106600FBF}"/>
              </a:ext>
            </a:extLst>
          </p:cNvPr>
          <p:cNvSpPr/>
          <p:nvPr/>
        </p:nvSpPr>
        <p:spPr>
          <a:xfrm>
            <a:off x="3986213" y="3986213"/>
            <a:ext cx="571500" cy="169527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b="1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67F9944F-F7DA-E424-4396-19A40F647B75}"/>
              </a:ext>
            </a:extLst>
          </p:cNvPr>
          <p:cNvSpPr/>
          <p:nvPr/>
        </p:nvSpPr>
        <p:spPr>
          <a:xfrm>
            <a:off x="4152900" y="852487"/>
            <a:ext cx="571500" cy="2331043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4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462286-A857-3310-5D5C-0DE9F20AD12A}"/>
              </a:ext>
            </a:extLst>
          </p:cNvPr>
          <p:cNvSpPr txBox="1"/>
          <p:nvPr/>
        </p:nvSpPr>
        <p:spPr>
          <a:xfrm>
            <a:off x="4724400" y="621654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1, encapsulation</a:t>
            </a:r>
            <a:endParaRPr kumimoji="1"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FBB41F-3FAB-E690-4B80-AAB1CC8DFAB2}"/>
              </a:ext>
            </a:extLst>
          </p:cNvPr>
          <p:cNvSpPr txBox="1"/>
          <p:nvPr/>
        </p:nvSpPr>
        <p:spPr>
          <a:xfrm>
            <a:off x="4724400" y="1767758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2, </a:t>
            </a:r>
            <a:r>
              <a:rPr kumimoji="1" lang="en-US" altLang="zh-CN" sz="2400" b="1" dirty="0" err="1"/>
              <a:t>expandibility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19C57C-9A6A-A147-086B-DC2B6F59861A}"/>
              </a:ext>
            </a:extLst>
          </p:cNvPr>
          <p:cNvSpPr txBox="1"/>
          <p:nvPr/>
        </p:nvSpPr>
        <p:spPr>
          <a:xfrm>
            <a:off x="4862259" y="2913862"/>
            <a:ext cx="90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3, security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42A7FC-6891-D12E-B53F-C846BA367382}"/>
              </a:ext>
            </a:extLst>
          </p:cNvPr>
          <p:cNvSpPr txBox="1"/>
          <p:nvPr/>
        </p:nvSpPr>
        <p:spPr>
          <a:xfrm>
            <a:off x="4724400" y="3986213"/>
            <a:ext cx="426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1, efficiency can be improved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EB314E-F350-1BB9-1A89-3D7B93B231F7}"/>
              </a:ext>
            </a:extLst>
          </p:cNvPr>
          <p:cNvSpPr txBox="1"/>
          <p:nvPr/>
        </p:nvSpPr>
        <p:spPr>
          <a:xfrm>
            <a:off x="4557713" y="5237299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2, lack of concurrency control.</a:t>
            </a:r>
            <a:r>
              <a:rPr kumimoji="1" lang="zh-CN" altLang="zh-CN" sz="2400" b="1" dirty="0"/>
              <a:t> 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851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AFB23-92B8-9F03-6087-E082FA08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Thanks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13E63"/>
          </a:solidFill>
          <a:ln w="38100" cap="rnd">
            <a:solidFill>
              <a:srgbClr val="D13E6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64E4BEDF-40D9-2CE8-5CDA-226FDAA93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1C2F-7E4B-7FD5-3FF5-E1935D32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  <a:cs typeface="Calibri Light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9E96-D5EF-0F0C-B870-8BD7A765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3200" b="1">
                <a:ea typeface="+mn-lt"/>
                <a:cs typeface="+mn-lt"/>
              </a:rPr>
              <a:t>Welcome</a:t>
            </a:r>
            <a:r>
              <a:rPr lang="ja-JP" altLang="en-US" sz="3200" b="1">
                <a:ea typeface="+mn-lt"/>
                <a:cs typeface="+mn-lt"/>
              </a:rPr>
              <a:t> </a:t>
            </a:r>
            <a:r>
              <a:rPr lang="en-US" altLang="ja-JP" sz="3200" b="1">
                <a:ea typeface="+mn-lt"/>
                <a:cs typeface="+mn-lt"/>
              </a:rPr>
              <a:t>page</a:t>
            </a:r>
          </a:p>
          <a:p>
            <a:endParaRPr lang="en-US" altLang="ja-JP" sz="3200" b="1"/>
          </a:p>
          <a:p>
            <a:r>
              <a:rPr lang="en-US" altLang="ja-JP" sz="3200" b="1"/>
              <a:t>Staff page</a:t>
            </a:r>
          </a:p>
          <a:p>
            <a:pPr marL="0" indent="0">
              <a:buNone/>
            </a:pPr>
            <a:endParaRPr lang="en-US" altLang="ja-JP" sz="3200" b="1"/>
          </a:p>
          <a:p>
            <a:r>
              <a:rPr lang="en-US" altLang="ja-JP" sz="3200" b="1"/>
              <a:t>Patron page</a:t>
            </a:r>
          </a:p>
          <a:p>
            <a:endParaRPr lang="ja-JP" altLang="en-US" sz="3200" b="1"/>
          </a:p>
          <a:p>
            <a:endParaRPr lang="ja-JP" altLang="en-US" sz="3200" b="1"/>
          </a:p>
          <a:p>
            <a:endParaRPr lang="ja-JP" altLang="en-US" sz="3200" b="1"/>
          </a:p>
          <a:p>
            <a:pPr marL="0" indent="0">
              <a:buNone/>
            </a:pPr>
            <a:endParaRPr lang="ja-JP" altLang="en-US" sz="3200" b="1"/>
          </a:p>
          <a:p>
            <a:endParaRPr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415995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62B7-16E6-F596-300B-21E4AA13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View design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AD16CD-225F-AC33-EA79-B58CFC23C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905" y="1778105"/>
            <a:ext cx="9015659" cy="4980341"/>
          </a:xfrm>
        </p:spPr>
      </p:pic>
    </p:spTree>
    <p:extLst>
      <p:ext uri="{BB962C8B-B14F-4D97-AF65-F5344CB8AC3E}">
        <p14:creationId xmlns:p14="http://schemas.microsoft.com/office/powerpoint/2010/main" val="410065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0C29-1676-FCFE-F743-5BCC53B3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page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EEB5D1C-BB51-0106-E6E5-2C657ECC1A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B2A2C0D-7172-D844-0BC0-56AB8E0E8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83" y="1966826"/>
            <a:ext cx="10704234" cy="5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C7B1-3314-9D81-91FF-E6782D9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chart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3D7F88E-B8B2-2009-18A2-CE3755CA5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0149"/>
            <a:ext cx="10515600" cy="3430430"/>
          </a:xfrm>
        </p:spPr>
      </p:pic>
    </p:spTree>
    <p:extLst>
      <p:ext uri="{BB962C8B-B14F-4D97-AF65-F5344CB8AC3E}">
        <p14:creationId xmlns:p14="http://schemas.microsoft.com/office/powerpoint/2010/main" val="283693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892A0-864F-E6CF-1C4B-8B53F2831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178718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Staff page</a:t>
            </a:r>
          </a:p>
        </p:txBody>
      </p:sp>
      <p:pic>
        <p:nvPicPr>
          <p:cNvPr id="32" name="Picture 32" descr="Diagram&#10;&#10;Description automatically generated">
            <a:extLst>
              <a:ext uri="{FF2B5EF4-FFF2-40B4-BE49-F238E27FC236}">
                <a16:creationId xmlns:a16="http://schemas.microsoft.com/office/drawing/2014/main" id="{F9BF24F0-43E9-7395-8C03-F6FA89BB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" y="1080855"/>
            <a:ext cx="12032163" cy="53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1C51-DD95-9F37-A0CD-670341C6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Patron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B9E5-07D8-988C-F5A8-4A87C615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Search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Borrow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Return</a:t>
            </a:r>
            <a:endParaRPr lang="en-US"/>
          </a:p>
          <a:p>
            <a:r>
              <a:rPr lang="en-US"/>
              <a:t>Reserve</a:t>
            </a:r>
          </a:p>
          <a:p>
            <a:r>
              <a:rPr lang="en-US"/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327404971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D13E63"/>
      </a:accent1>
      <a:accent2>
        <a:srgbClr val="C02D8F"/>
      </a:accent2>
      <a:accent3>
        <a:srgbClr val="C53ED1"/>
      </a:accent3>
      <a:accent4>
        <a:srgbClr val="762DC0"/>
      </a:accent4>
      <a:accent5>
        <a:srgbClr val="4B3ED1"/>
      </a:accent5>
      <a:accent6>
        <a:srgbClr val="2D5EC0"/>
      </a:accent6>
      <a:hlink>
        <a:srgbClr val="7155C6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533</Words>
  <Application>Microsoft Office PowerPoint</Application>
  <PresentationFormat>宽屏</PresentationFormat>
  <Paragraphs>122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The Hand Bold</vt:lpstr>
      <vt:lpstr>Arial</vt:lpstr>
      <vt:lpstr>Calibri</vt:lpstr>
      <vt:lpstr>Calibri Light</vt:lpstr>
      <vt:lpstr>Cambria</vt:lpstr>
      <vt:lpstr>The Serif Hand Black</vt:lpstr>
      <vt:lpstr>SketchyVTI</vt:lpstr>
      <vt:lpstr>Library management system</vt:lpstr>
      <vt:lpstr>ER diagram</vt:lpstr>
      <vt:lpstr>Rational schema &amp; BCNF Analysis</vt:lpstr>
      <vt:lpstr>Design</vt:lpstr>
      <vt:lpstr>Over View design</vt:lpstr>
      <vt:lpstr>Welcome page</vt:lpstr>
      <vt:lpstr>Flow chart</vt:lpstr>
      <vt:lpstr>Staff page</vt:lpstr>
      <vt:lpstr>Patron page</vt:lpstr>
      <vt:lpstr>SEARCH</vt:lpstr>
      <vt:lpstr>Comprehensive search</vt:lpstr>
      <vt:lpstr>Borrow</vt:lpstr>
      <vt:lpstr>RETURN</vt:lpstr>
      <vt:lpstr>RESERVE</vt:lpstr>
      <vt:lpstr>Notification</vt:lpstr>
      <vt:lpstr>Analysis report</vt:lpstr>
      <vt:lpstr>Example</vt:lpstr>
      <vt:lpstr>System implementation </vt:lpstr>
      <vt:lpstr>1, overview:</vt:lpstr>
      <vt:lpstr>PowerPoint 演示文稿</vt:lpstr>
      <vt:lpstr>PowerPoint 演示文稿</vt:lpstr>
      <vt:lpstr>PowerPoint 演示文稿</vt:lpstr>
      <vt:lpstr>Only java semantic:  focus on the implementation of system functions</vt:lpstr>
      <vt:lpstr>2, jdbc sample functions </vt:lpstr>
      <vt:lpstr>PowerPoint 演示文稿</vt:lpstr>
      <vt:lpstr>PowerPoint 演示文稿</vt:lpstr>
      <vt:lpstr>3, library system functions implementation</vt:lpstr>
      <vt:lpstr>PowerPoint 演示文稿</vt:lpstr>
      <vt:lpstr>PowerPoint 演示文稿</vt:lpstr>
      <vt:lpstr>PowerPoint 演示文稿</vt:lpstr>
      <vt:lpstr>PowerPoint 演示文稿</vt:lpstr>
      <vt:lpstr>3, search by specific method.</vt:lpstr>
      <vt:lpstr>4, analysis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卢周道</dc:creator>
  <cp:lastModifiedBy>LU, Zhoudao [Student]</cp:lastModifiedBy>
  <cp:revision>2</cp:revision>
  <dcterms:created xsi:type="dcterms:W3CDTF">2022-11-22T12:09:53Z</dcterms:created>
  <dcterms:modified xsi:type="dcterms:W3CDTF">2022-11-25T15:34:58Z</dcterms:modified>
</cp:coreProperties>
</file>